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70" d="100"/>
          <a:sy n="70" d="100"/>
        </p:scale>
        <p:origin x="-828"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80A5DA4-D8E6-4EF1-8FE8-64AA38B05929}" type="datetimeFigureOut">
              <a:rPr lang="en-US" smtClean="0"/>
              <a:t>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220D4A-0997-4125-9EDE-6E4ADEFA6767}"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80A5DA4-D8E6-4EF1-8FE8-64AA38B05929}" type="datetimeFigureOut">
              <a:rPr lang="en-US" smtClean="0"/>
              <a:t>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220D4A-0997-4125-9EDE-6E4ADEFA676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80A5DA4-D8E6-4EF1-8FE8-64AA38B05929}" type="datetimeFigureOut">
              <a:rPr lang="en-US" smtClean="0"/>
              <a:t>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220D4A-0997-4125-9EDE-6E4ADEFA676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80A5DA4-D8E6-4EF1-8FE8-64AA38B05929}" type="datetimeFigureOut">
              <a:rPr lang="en-US" smtClean="0"/>
              <a:t>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220D4A-0997-4125-9EDE-6E4ADEFA676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80A5DA4-D8E6-4EF1-8FE8-64AA38B05929}" type="datetimeFigureOut">
              <a:rPr lang="en-US" smtClean="0"/>
              <a:t>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220D4A-0997-4125-9EDE-6E4ADEFA6767}"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80A5DA4-D8E6-4EF1-8FE8-64AA38B05929}" type="datetimeFigureOut">
              <a:rPr lang="en-US" smtClean="0"/>
              <a:t>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220D4A-0997-4125-9EDE-6E4ADEFA676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80A5DA4-D8E6-4EF1-8FE8-64AA38B05929}" type="datetimeFigureOut">
              <a:rPr lang="en-US" smtClean="0"/>
              <a:t>2/1/2016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9220D4A-0997-4125-9EDE-6E4ADEFA676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80A5DA4-D8E6-4EF1-8FE8-64AA38B05929}" type="datetimeFigureOut">
              <a:rPr lang="en-US" smtClean="0"/>
              <a:t>2/1/2016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9220D4A-0997-4125-9EDE-6E4ADEFA676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0A5DA4-D8E6-4EF1-8FE8-64AA38B05929}" type="datetimeFigureOut">
              <a:rPr lang="en-US" smtClean="0"/>
              <a:t>2/1/2016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9220D4A-0997-4125-9EDE-6E4ADEFA676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0A5DA4-D8E6-4EF1-8FE8-64AA38B05929}" type="datetimeFigureOut">
              <a:rPr lang="en-US" smtClean="0"/>
              <a:t>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220D4A-0997-4125-9EDE-6E4ADEFA676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0A5DA4-D8E6-4EF1-8FE8-64AA38B05929}" type="datetimeFigureOut">
              <a:rPr lang="en-US" smtClean="0"/>
              <a:t>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220D4A-0997-4125-9EDE-6E4ADEFA6767}"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0A5DA4-D8E6-4EF1-8FE8-64AA38B05929}" type="datetimeFigureOut">
              <a:rPr lang="en-US" smtClean="0"/>
              <a:t>2/1/2016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220D4A-0997-4125-9EDE-6E4ADEFA676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667000"/>
            <a:ext cx="9144000" cy="1470025"/>
          </a:xfrm>
        </p:spPr>
        <p:txBody>
          <a:bodyPr>
            <a:noAutofit/>
          </a:bodyPr>
          <a:lstStyle/>
          <a:p>
            <a:r>
              <a:rPr lang="en-US" b="1">
                <a:solidFill>
                  <a:srgbClr val="FF0000"/>
                </a:solidFill>
                <a:latin typeface="Times New Roman" pitchFamily="18" charset="0"/>
                <a:cs typeface="Times New Roman" pitchFamily="18" charset="0"/>
              </a:rPr>
              <a:t>MỘT </a:t>
            </a:r>
            <a:r>
              <a:rPr lang="en-US" b="1">
                <a:solidFill>
                  <a:srgbClr val="FF0000"/>
                </a:solidFill>
                <a:latin typeface="Times New Roman" pitchFamily="18" charset="0"/>
                <a:cs typeface="Times New Roman" pitchFamily="18" charset="0"/>
              </a:rPr>
              <a:t>SỐ </a:t>
            </a:r>
            <a:r>
              <a:rPr lang="en-US" b="1" smtClean="0">
                <a:solidFill>
                  <a:srgbClr val="FF0000"/>
                </a:solidFill>
                <a:latin typeface="Times New Roman" pitchFamily="18" charset="0"/>
                <a:cs typeface="Times New Roman" pitchFamily="18" charset="0"/>
              </a:rPr>
              <a:t/>
            </a:r>
            <a:br>
              <a:rPr lang="en-US" b="1" smtClean="0">
                <a:solidFill>
                  <a:srgbClr val="FF0000"/>
                </a:solidFill>
                <a:latin typeface="Times New Roman" pitchFamily="18" charset="0"/>
                <a:cs typeface="Times New Roman" pitchFamily="18" charset="0"/>
              </a:rPr>
            </a:br>
            <a:r>
              <a:rPr lang="en-US" b="1" smtClean="0">
                <a:solidFill>
                  <a:srgbClr val="FF0000"/>
                </a:solidFill>
                <a:latin typeface="Times New Roman" pitchFamily="18" charset="0"/>
                <a:cs typeface="Times New Roman" pitchFamily="18" charset="0"/>
              </a:rPr>
              <a:t>TÁC </a:t>
            </a:r>
            <a:r>
              <a:rPr lang="en-US" b="1">
                <a:solidFill>
                  <a:srgbClr val="FF0000"/>
                </a:solidFill>
                <a:latin typeface="Times New Roman" pitchFamily="18" charset="0"/>
                <a:cs typeface="Times New Roman" pitchFamily="18" charset="0"/>
              </a:rPr>
              <a:t>GIẢ,TÁC PHẨM TIÊU BIỂU CỦA TRƯỜNG PHÁI </a:t>
            </a:r>
            <a:r>
              <a:rPr lang="en-US" b="1">
                <a:solidFill>
                  <a:srgbClr val="FF0000"/>
                </a:solidFill>
                <a:latin typeface="Times New Roman" pitchFamily="18" charset="0"/>
                <a:cs typeface="Times New Roman" pitchFamily="18" charset="0"/>
              </a:rPr>
              <a:t>HỘI </a:t>
            </a:r>
            <a:r>
              <a:rPr lang="en-US" b="1" smtClean="0">
                <a:solidFill>
                  <a:srgbClr val="FF0000"/>
                </a:solidFill>
                <a:latin typeface="Times New Roman" pitchFamily="18" charset="0"/>
                <a:cs typeface="Times New Roman" pitchFamily="18" charset="0"/>
              </a:rPr>
              <a:t>HỌA</a:t>
            </a:r>
            <a:br>
              <a:rPr lang="en-US" b="1" smtClean="0">
                <a:solidFill>
                  <a:srgbClr val="FF0000"/>
                </a:solidFill>
                <a:latin typeface="Times New Roman" pitchFamily="18" charset="0"/>
                <a:cs typeface="Times New Roman" pitchFamily="18" charset="0"/>
              </a:rPr>
            </a:br>
            <a:r>
              <a:rPr lang="en-US" b="1" smtClean="0">
                <a:solidFill>
                  <a:srgbClr val="FF0000"/>
                </a:solidFill>
                <a:latin typeface="Times New Roman" pitchFamily="18" charset="0"/>
                <a:cs typeface="Times New Roman" pitchFamily="18" charset="0"/>
              </a:rPr>
              <a:t> </a:t>
            </a:r>
            <a:r>
              <a:rPr lang="en-US" b="1">
                <a:solidFill>
                  <a:srgbClr val="FF0000"/>
                </a:solidFill>
                <a:latin typeface="Times New Roman" pitchFamily="18" charset="0"/>
                <a:cs typeface="Times New Roman" pitchFamily="18" charset="0"/>
              </a:rPr>
              <a:t>ẤN TƯỢNG</a:t>
            </a:r>
            <a:br>
              <a:rPr lang="en-US" b="1">
                <a:solidFill>
                  <a:srgbClr val="FF0000"/>
                </a:solidFill>
                <a:latin typeface="Times New Roman" pitchFamily="18" charset="0"/>
                <a:cs typeface="Times New Roman" pitchFamily="18" charset="0"/>
              </a:rPr>
            </a:br>
            <a:endParaRPr lang="en-US" b="1">
              <a:solidFill>
                <a:srgbClr val="FF0000"/>
              </a:solidFill>
              <a:latin typeface="Times New Roman" pitchFamily="18" charset="0"/>
              <a:cs typeface="Times New Roman" pitchFamily="18" charset="0"/>
            </a:endParaRPr>
          </a:p>
        </p:txBody>
      </p:sp>
      <p:sp>
        <p:nvSpPr>
          <p:cNvPr id="3" name="Subtitle 2"/>
          <p:cNvSpPr>
            <a:spLocks noGrp="1"/>
          </p:cNvSpPr>
          <p:nvPr>
            <p:ph type="subTitle" idx="1"/>
          </p:nvPr>
        </p:nvSpPr>
        <p:spPr>
          <a:xfrm>
            <a:off x="1219200" y="685800"/>
            <a:ext cx="6400800" cy="838200"/>
          </a:xfrm>
        </p:spPr>
        <p:txBody>
          <a:bodyPr/>
          <a:lstStyle/>
          <a:p>
            <a:r>
              <a:rPr lang="en-US" b="1" smtClean="0">
                <a:solidFill>
                  <a:srgbClr val="0070C0"/>
                </a:solidFill>
              </a:rPr>
              <a:t>Bài</a:t>
            </a:r>
            <a:r>
              <a:rPr lang="en-US" b="1">
                <a:solidFill>
                  <a:srgbClr val="0070C0"/>
                </a:solidFill>
              </a:rPr>
              <a:t> </a:t>
            </a:r>
            <a:r>
              <a:rPr lang="en-US" b="1" smtClean="0">
                <a:solidFill>
                  <a:srgbClr val="0070C0"/>
                </a:solidFill>
              </a:rPr>
              <a:t>23 : Thường thức mĩ thuật</a:t>
            </a:r>
            <a:endParaRPr lang="en-US">
              <a:solidFill>
                <a:srgbClr val="0070C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915400" cy="1143000"/>
          </a:xfrm>
        </p:spPr>
        <p:txBody>
          <a:bodyPr>
            <a:normAutofit/>
          </a:bodyPr>
          <a:lstStyle/>
          <a:p>
            <a:pPr algn="l"/>
            <a:r>
              <a:rPr lang="en-US" sz="2800" b="1" smtClean="0">
                <a:latin typeface="Times New Roman" pitchFamily="18" charset="0"/>
                <a:cs typeface="Times New Roman" pitchFamily="18" charset="0"/>
              </a:rPr>
              <a:t>I. Họa sĩ Clốt – Mô nê (Claude Osca Monet /1840 – 1926) với tác phẩm “ Ấn tượng mặt trời mọc”</a:t>
            </a:r>
            <a:endParaRPr lang="en-US" sz="2800" b="1">
              <a:latin typeface="Times New Roman" pitchFamily="18" charset="0"/>
              <a:cs typeface="Times New Roman" pitchFamily="18" charset="0"/>
            </a:endParaRPr>
          </a:p>
        </p:txBody>
      </p:sp>
      <p:pic>
        <p:nvPicPr>
          <p:cNvPr id="4" name="Content Placeholder 3" descr="200px-Claude_Monet_1899_Nadar.jpg"/>
          <p:cNvPicPr>
            <a:picLocks noGrp="1" noChangeAspect="1"/>
          </p:cNvPicPr>
          <p:nvPr>
            <p:ph idx="1"/>
          </p:nvPr>
        </p:nvPicPr>
        <p:blipFill>
          <a:blip r:embed="rId2"/>
          <a:stretch>
            <a:fillRect/>
          </a:stretch>
        </p:blipFill>
        <p:spPr>
          <a:xfrm>
            <a:off x="5715000" y="1600200"/>
            <a:ext cx="2965938" cy="4819650"/>
          </a:xfrm>
        </p:spPr>
      </p:pic>
      <p:sp>
        <p:nvSpPr>
          <p:cNvPr id="6" name="TextBox 5"/>
          <p:cNvSpPr txBox="1"/>
          <p:nvPr/>
        </p:nvSpPr>
        <p:spPr>
          <a:xfrm>
            <a:off x="609600" y="2133600"/>
            <a:ext cx="4953000" cy="3970318"/>
          </a:xfrm>
          <a:prstGeom prst="rect">
            <a:avLst/>
          </a:prstGeom>
          <a:noFill/>
        </p:spPr>
        <p:txBody>
          <a:bodyPr wrap="square" rtlCol="0">
            <a:spAutoFit/>
          </a:bodyPr>
          <a:lstStyle/>
          <a:p>
            <a:r>
              <a:rPr lang="en-US" sz="2800">
                <a:solidFill>
                  <a:schemeClr val="tx2">
                    <a:lumMod val="75000"/>
                  </a:schemeClr>
                </a:solidFill>
                <a:latin typeface="Times New Roman" pitchFamily="18" charset="0"/>
                <a:cs typeface="Times New Roman" pitchFamily="18" charset="0"/>
              </a:rPr>
              <a:t>Ông là họa sĩ tiêu biểu nhất của hội họa Ấn Tượng, là người hăm hở, miệt mài nhất với những khám phá về ánh sáng và màu sắc, có thể vẽ đi vẽ lại một cảnh rất nhiều lần Ông quan tâm đến vẻ tươi rói, rực rỡ của cảnh vật bằng nét bút phóng khoáng nhưng chính xác.</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458200" cy="1143000"/>
          </a:xfrm>
        </p:spPr>
        <p:txBody>
          <a:bodyPr>
            <a:noAutofit/>
          </a:bodyPr>
          <a:lstStyle/>
          <a:p>
            <a:r>
              <a:rPr lang="en-US" sz="2800" b="1" smtClean="0">
                <a:latin typeface="Times New Roman" pitchFamily="18" charset="0"/>
                <a:cs typeface="Times New Roman" pitchFamily="18" charset="0"/>
              </a:rPr>
              <a:t>I. Họa sĩ Eduat Ma nê (Claude Osca Monet /1840 – 1926) với tác phẩm “ Buổi hòa nhạc ở Tulerie”</a:t>
            </a:r>
            <a:endParaRPr lang="en-US" sz="2800"/>
          </a:p>
        </p:txBody>
      </p:sp>
      <p:sp>
        <p:nvSpPr>
          <p:cNvPr id="3" name="Content Placeholder 2"/>
          <p:cNvSpPr>
            <a:spLocks noGrp="1"/>
          </p:cNvSpPr>
          <p:nvPr>
            <p:ph idx="1"/>
          </p:nvPr>
        </p:nvSpPr>
        <p:spPr>
          <a:xfrm>
            <a:off x="457200" y="1600200"/>
            <a:ext cx="5029200" cy="4525963"/>
          </a:xfrm>
        </p:spPr>
        <p:txBody>
          <a:bodyPr>
            <a:normAutofit/>
          </a:bodyPr>
          <a:lstStyle/>
          <a:p>
            <a:pPr>
              <a:buNone/>
            </a:pPr>
            <a:r>
              <a:rPr lang="fr-FR" sz="2800" smtClean="0">
                <a:solidFill>
                  <a:schemeClr val="accent1">
                    <a:lumMod val="50000"/>
                  </a:schemeClr>
                </a:solidFill>
                <a:latin typeface="Times New Roman" pitchFamily="18" charset="0"/>
                <a:cs typeface="Times New Roman" pitchFamily="18" charset="0"/>
              </a:rPr>
              <a:t>     </a:t>
            </a:r>
            <a:r>
              <a:rPr lang="fr-FR" sz="2800">
                <a:solidFill>
                  <a:schemeClr val="accent1">
                    <a:lumMod val="50000"/>
                  </a:schemeClr>
                </a:solidFill>
                <a:latin typeface="Times New Roman" pitchFamily="18" charset="0"/>
                <a:cs typeface="Times New Roman" pitchFamily="18" charset="0"/>
              </a:rPr>
              <a:t>Ông xuất thân trong giới thượng lưu, là họa sĩ bậc thầy đầy uy tín. Ông dẫn dắt các họa sĩ trẻ từ chối các đề tài hàn lâm khô cứng, hướng họ tới chủ đề sinh hoạt hiện đại. Tác phẩm của ông hoàn chỉnh kiểu cổ điển với nhiều nét phóng túng tưởng như tình cờ.</a:t>
            </a:r>
            <a:endParaRPr lang="en-US" sz="2800">
              <a:solidFill>
                <a:schemeClr val="accent1">
                  <a:lumMod val="50000"/>
                </a:schemeClr>
              </a:solidFill>
              <a:latin typeface="Times New Roman" pitchFamily="18" charset="0"/>
              <a:cs typeface="Times New Roman" pitchFamily="18" charset="0"/>
            </a:endParaRPr>
          </a:p>
          <a:p>
            <a:endParaRPr lang="en-US" sz="2800">
              <a:solidFill>
                <a:schemeClr val="accent1">
                  <a:lumMod val="50000"/>
                </a:schemeClr>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9144000" cy="1143000"/>
          </a:xfrm>
        </p:spPr>
        <p:txBody>
          <a:bodyPr>
            <a:normAutofit/>
          </a:bodyPr>
          <a:lstStyle/>
          <a:p>
            <a:pPr algn="l"/>
            <a:r>
              <a:rPr lang="en-US" sz="2800" b="1" smtClean="0">
                <a:latin typeface="Times New Roman" pitchFamily="18" charset="0"/>
                <a:cs typeface="Times New Roman" pitchFamily="18" charset="0"/>
              </a:rPr>
              <a:t>I. Họa sĩ Vanhxăng Van- gốc (Vincent Van Gogh/1853 – 1890) với tác phẩm “ Cây đào ra hoa”</a:t>
            </a:r>
            <a:endParaRPr lang="en-US" sz="2800"/>
          </a:p>
        </p:txBody>
      </p:sp>
      <p:sp>
        <p:nvSpPr>
          <p:cNvPr id="3" name="Content Placeholder 2"/>
          <p:cNvSpPr>
            <a:spLocks noGrp="1"/>
          </p:cNvSpPr>
          <p:nvPr>
            <p:ph idx="1"/>
          </p:nvPr>
        </p:nvSpPr>
        <p:spPr/>
        <p:txBody>
          <a:bodyPr/>
          <a:lstStyle/>
          <a:p>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sz="2800" b="1" smtClean="0">
                <a:latin typeface="Times New Roman" pitchFamily="18" charset="0"/>
                <a:cs typeface="Times New Roman" pitchFamily="18" charset="0"/>
              </a:rPr>
              <a:t>I. Họa sĩ </a:t>
            </a:r>
            <a:r>
              <a:rPr lang="en-US" sz="2800" b="1">
                <a:latin typeface="Times New Roman" pitchFamily="18" charset="0"/>
                <a:cs typeface="Times New Roman" pitchFamily="18" charset="0"/>
              </a:rPr>
              <a:t>Gioócgiơ </a:t>
            </a:r>
            <a:r>
              <a:rPr lang="en-US" sz="2800" b="1">
                <a:latin typeface="Times New Roman" pitchFamily="18" charset="0"/>
                <a:cs typeface="Times New Roman" pitchFamily="18" charset="0"/>
              </a:rPr>
              <a:t>Xơ-ra </a:t>
            </a:r>
            <a:r>
              <a:rPr lang="en-US" sz="2800" b="1" smtClean="0">
                <a:latin typeface="Times New Roman" pitchFamily="18" charset="0"/>
                <a:cs typeface="Times New Roman" pitchFamily="18" charset="0"/>
              </a:rPr>
              <a:t>(Vincent Van Gogh/(1859 – 1891) với tác phẩm “ Chiều chủ nhật trên đảo Grăng Giáttơ”</a:t>
            </a:r>
            <a:endParaRPr lang="en-US" sz="2800"/>
          </a:p>
        </p:txBody>
      </p:sp>
      <p:sp>
        <p:nvSpPr>
          <p:cNvPr id="3" name="Content Placeholder 2"/>
          <p:cNvSpPr>
            <a:spLocks noGrp="1"/>
          </p:cNvSpPr>
          <p:nvPr>
            <p:ph idx="1"/>
          </p:nvPr>
        </p:nvSpPr>
        <p:spPr>
          <a:xfrm>
            <a:off x="0" y="1600200"/>
            <a:ext cx="5943600" cy="4876800"/>
          </a:xfrm>
        </p:spPr>
        <p:txBody>
          <a:bodyPr>
            <a:noAutofit/>
          </a:bodyPr>
          <a:lstStyle/>
          <a:p>
            <a:pPr>
              <a:buNone/>
            </a:pPr>
            <a:r>
              <a:rPr lang="en-US" sz="2800" smtClean="0">
                <a:solidFill>
                  <a:schemeClr val="accent1">
                    <a:lumMod val="75000"/>
                  </a:schemeClr>
                </a:solidFill>
                <a:latin typeface="Times New Roman" pitchFamily="18" charset="0"/>
                <a:cs typeface="Times New Roman" pitchFamily="18" charset="0"/>
              </a:rPr>
              <a:t>    Ông </a:t>
            </a:r>
            <a:r>
              <a:rPr lang="en-US" sz="2800">
                <a:solidFill>
                  <a:schemeClr val="accent1">
                    <a:lumMod val="75000"/>
                  </a:schemeClr>
                </a:solidFill>
                <a:latin typeface="Times New Roman" pitchFamily="18" charset="0"/>
                <a:cs typeface="Times New Roman" pitchFamily="18" charset="0"/>
              </a:rPr>
              <a:t>là họa sĩ vẽ hình họa rất giỏi và đặc biệt chú trọng nghiên cứu, quan sát màu sắc trong thiên nhiên. Ông kiên trì chia mỗi mảng trong bố cục thành vô vàn các đốm nhỏ màu nguyên cho đến khi đạt được hiệu quả mong muốn, vì thế ông được gọi là cha đẻ của hội họa điểm sắc. Một số tác phẩm tiêu biểu: Chiều chủ nhật trên đảo Grăng Giáttơ</a:t>
            </a:r>
            <a:r>
              <a:rPr lang="en-US" sz="2800">
                <a:solidFill>
                  <a:schemeClr val="accent1">
                    <a:lumMod val="75000"/>
                  </a:schemeClr>
                </a:solidFill>
                <a:latin typeface="Times New Roman" pitchFamily="18" charset="0"/>
                <a:cs typeface="Times New Roman" pitchFamily="18" charset="0"/>
              </a:rPr>
              <a:t>, </a:t>
            </a:r>
            <a:r>
              <a:rPr lang="en-US" sz="2800" smtClean="0">
                <a:solidFill>
                  <a:schemeClr val="accent1">
                    <a:lumMod val="75000"/>
                  </a:schemeClr>
                </a:solidFill>
                <a:latin typeface="Times New Roman" pitchFamily="18" charset="0"/>
                <a:cs typeface="Times New Roman" pitchFamily="18" charset="0"/>
              </a:rPr>
              <a:t>Tắm </a:t>
            </a:r>
            <a:r>
              <a:rPr lang="en-US" sz="2800">
                <a:solidFill>
                  <a:schemeClr val="accent1">
                    <a:lumMod val="75000"/>
                  </a:schemeClr>
                </a:solidFill>
                <a:latin typeface="Times New Roman" pitchFamily="18" charset="0"/>
                <a:cs typeface="Times New Roman" pitchFamily="18" charset="0"/>
              </a:rPr>
              <a:t>ở Acmine</a:t>
            </a:r>
            <a:r>
              <a:rPr lang="en-US" sz="2800">
                <a:solidFill>
                  <a:schemeClr val="accent1">
                    <a:lumMod val="75000"/>
                  </a:schemeClr>
                </a:solidFill>
                <a:latin typeface="Times New Roman" pitchFamily="18" charset="0"/>
                <a:cs typeface="Times New Roman" pitchFamily="18" charset="0"/>
              </a:rPr>
              <a:t>, </a:t>
            </a:r>
            <a:r>
              <a:rPr lang="en-US" sz="2800" smtClean="0">
                <a:solidFill>
                  <a:schemeClr val="accent1">
                    <a:lumMod val="75000"/>
                  </a:schemeClr>
                </a:solidFill>
                <a:latin typeface="Times New Roman" pitchFamily="18" charset="0"/>
                <a:cs typeface="Times New Roman" pitchFamily="18" charset="0"/>
              </a:rPr>
              <a:t>Phòng </a:t>
            </a:r>
            <a:r>
              <a:rPr lang="en-US" sz="2800">
                <a:solidFill>
                  <a:schemeClr val="accent1">
                    <a:lumMod val="75000"/>
                  </a:schemeClr>
                </a:solidFill>
                <a:latin typeface="Times New Roman" pitchFamily="18" charset="0"/>
                <a:cs typeface="Times New Roman" pitchFamily="18" charset="0"/>
              </a:rPr>
              <a:t>ăn…</a:t>
            </a:r>
          </a:p>
          <a:p>
            <a:endParaRPr lang="en-US" sz="2800">
              <a:solidFill>
                <a:schemeClr val="accent1">
                  <a:lumMod val="75000"/>
                </a:schemeClr>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29538</TotalTime>
  <Words>330</Words>
  <Application>Microsoft Office PowerPoint</Application>
  <PresentationFormat>On-screen Show (4:3)</PresentationFormat>
  <Paragraphs>9</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MỘT SỐ  TÁC GIẢ,TÁC PHẨM TIÊU BIỂU CỦA TRƯỜNG PHÁI HỘI HỌA  ẤN TƯỢNG </vt:lpstr>
      <vt:lpstr>I. Họa sĩ Clốt – Mô nê (Claude Osca Monet /1840 – 1926) với tác phẩm “ Ấn tượng mặt trời mọc”</vt:lpstr>
      <vt:lpstr>I. Họa sĩ Eduat Ma nê (Claude Osca Monet /1840 – 1926) với tác phẩm “ Buổi hòa nhạc ở Tulerie”</vt:lpstr>
      <vt:lpstr>I. Họa sĩ Vanhxăng Van- gốc (Vincent Van Gogh/1853 – 1890) với tác phẩm “ Cây đào ra hoa”</vt:lpstr>
      <vt:lpstr>I. Họa sĩ Gioócgiơ Xơ-ra (Vincent Van Gogh/(1859 – 1891) với tác phẩm “ Chiều chủ nhật trên đảo Grăng Giáttơ”</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MỘT SỐ  TÁC GIẢ,TÁC PHẨM TIÊU BIỂU CỦA TRƯỜNG PHÁI HỘI HỌA  ẤN TƯỢNG</dc:title>
  <dc:creator>LINK</dc:creator>
  <cp:lastModifiedBy>LINK</cp:lastModifiedBy>
  <cp:revision>10</cp:revision>
  <dcterms:created xsi:type="dcterms:W3CDTF">2016-02-01T01:23:04Z</dcterms:created>
  <dcterms:modified xsi:type="dcterms:W3CDTF">2016-02-21T13:41:37Z</dcterms:modified>
</cp:coreProperties>
</file>